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87" r:id="rId4"/>
    <p:sldId id="288" r:id="rId5"/>
    <p:sldId id="259" r:id="rId6"/>
    <p:sldId id="260" r:id="rId7"/>
    <p:sldId id="261" r:id="rId8"/>
    <p:sldId id="271" r:id="rId9"/>
    <p:sldId id="266" r:id="rId10"/>
    <p:sldId id="265" r:id="rId11"/>
    <p:sldId id="283" r:id="rId12"/>
    <p:sldId id="284" r:id="rId13"/>
    <p:sldId id="285" r:id="rId14"/>
    <p:sldId id="273" r:id="rId15"/>
    <p:sldId id="272" r:id="rId16"/>
    <p:sldId id="267" r:id="rId17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1E4BD-A5CF-4340-86A4-F38E3ED0DA16}" type="datetimeFigureOut">
              <a:rPr lang="hr-HR" smtClean="0"/>
              <a:t>22.9.2020.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1EAEC-1B4C-4EA6-9487-6BDCA201E30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1EAEC-1B4C-4EA6-9487-6BDCA201E307}" type="slidenum">
              <a:rPr lang="hr-HR" smtClean="0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22.9.2020.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stories/Pravilnik_o_kriterijima_za_izricanje_pedagoskih_mjera_NN_br_94_2015.pdf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hyperlink" Target="https://www.azoo.hr/images/stories/Pravilnik_o_izmjeni_Pravilnika_o_kriterijima_za_izricanje_pedagoskih_mjera.pdf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GMJBahJXC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package" Target="../embeddings/Microsoft_Office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sk-mpovalec\Downloads\video.mp4" TargetMode="External"/><Relationship Id="rId6" Type="http://schemas.openxmlformats.org/officeDocument/2006/relationships/image" Target="../media/image14.png"/><Relationship Id="rId5" Type="http://schemas.openxmlformats.org/officeDocument/2006/relationships/hyperlink" Target="https://www.azoo.hr/images/razno/Pravilnik_o_izvodenju_izleta_ekskurzija.pdf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zoo.hr/images/AZOO/Ravnatelji/Pravilnik_o_nacinima_postupcima_i_elementima_vrednovanja_ucenika_u_osnovnoj_i_srednjoj_skoli_Narodne_novine_broj_112-10.pdf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azoo.hr/userfiles/dokumenti/Pravilnik_o_izmjenama_i_dopuni_Pravilnika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 rot="1245230">
            <a:off x="1082869" y="2267981"/>
            <a:ext cx="65516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/>
            <a:r>
              <a:rPr lang="hr-HR" sz="4800" b="1" dirty="0" smtClean="0">
                <a:solidFill>
                  <a:srgbClr val="FFFF99"/>
                </a:solidFill>
              </a:rPr>
              <a:t>PRVI</a:t>
            </a:r>
          </a:p>
          <a:p>
            <a:pPr marL="514350" indent="-514350" algn="ctr" eaLnBrk="1" hangingPunct="1"/>
            <a:r>
              <a:rPr lang="hr-HR" sz="4800" b="1" dirty="0" smtClean="0">
                <a:solidFill>
                  <a:srgbClr val="FFFF99"/>
                </a:solidFill>
              </a:rPr>
              <a:t>RODITELJSKI SASTANAK</a:t>
            </a:r>
            <a:endParaRPr lang="hr-HR" sz="4800" b="1" dirty="0">
              <a:solidFill>
                <a:srgbClr val="FFFF99"/>
              </a:solidFill>
            </a:endParaRP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Usmeno provjeravanje i ocjenjivanje učenika može se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provoditi na svakom nastavnom satu bez obveze </a:t>
            </a:r>
            <a:r>
              <a:rPr lang="hr-HR" altLang="sr-Latn-RS" b="1" dirty="0" smtClean="0">
                <a:solidFill>
                  <a:srgbClr val="FFFF99"/>
                </a:solidFill>
              </a:rPr>
              <a:t>najave.</a:t>
            </a:r>
            <a:endParaRPr lang="hr-HR" altLang="sr-Latn-RS" dirty="0">
              <a:solidFill>
                <a:srgbClr val="FFFF99"/>
              </a:solidFill>
            </a:endParaRP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U danu kada piše pisanu provjeru, učenik može biti usmeno provjeravan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samo iz jednoga nastavnoga predmeta, odnosno iz dva nastavna predmeta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ako taj dan nema pisanih provjera. 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3488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U jednome danu učenik može pisati samo jednu pisanu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provjeru, a u jednome tjednu najviše četiri </a:t>
            </a:r>
          </a:p>
          <a:p>
            <a:pPr algn="ctr" eaLnBrk="1" hangingPunct="1">
              <a:defRPr/>
            </a:pPr>
            <a:r>
              <a:rPr lang="hr-HR" altLang="sr-Latn-RS" sz="2400" b="1" dirty="0">
                <a:solidFill>
                  <a:srgbClr val="FFFF99"/>
                </a:solidFill>
              </a:rPr>
              <a:t>pisane provjere.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486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Zaključna ocjena iz nastavnoga predmeta na kraju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nastavne godine </a:t>
            </a:r>
            <a:r>
              <a:rPr lang="hr-HR" altLang="sr-Latn-RS" b="1" dirty="0">
                <a:solidFill>
                  <a:srgbClr val="C00000"/>
                </a:solidFill>
              </a:rPr>
              <a:t>ne mora </a:t>
            </a:r>
            <a:r>
              <a:rPr lang="hr-HR" altLang="sr-Latn-RS" b="1" dirty="0">
                <a:solidFill>
                  <a:srgbClr val="FFFF99"/>
                </a:solidFill>
              </a:rPr>
              <a:t>proizlaziti iz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aritmetičke sredine upisanih ocjena, 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osobito ako je učenik pokazao napredak u drugom</a:t>
            </a:r>
          </a:p>
          <a:p>
            <a:pPr algn="ctr" eaLnBrk="1" hangingPunct="1">
              <a:defRPr/>
            </a:pPr>
            <a:r>
              <a:rPr lang="hr-HR" altLang="sr-Latn-RS" b="1" dirty="0">
                <a:solidFill>
                  <a:srgbClr val="FFFF99"/>
                </a:solidFill>
              </a:rPr>
              <a:t>polugodištu.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2267744" y="1772816"/>
            <a:ext cx="4572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KRITERIJIMA ZA IZRICANJE PEDAGOŠKIH MJERA</a:t>
            </a:r>
          </a:p>
        </p:txBody>
      </p:sp>
      <p:pic>
        <p:nvPicPr>
          <p:cNvPr id="19460" name="Picture 4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1076710" cy="1368152"/>
          </a:xfrm>
          <a:prstGeom prst="rect">
            <a:avLst/>
          </a:prstGeom>
          <a:noFill/>
        </p:spPr>
      </p:pic>
      <p:pic>
        <p:nvPicPr>
          <p:cNvPr id="19461" name="Picture 5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967850" cy="1080120"/>
          </a:xfrm>
          <a:prstGeom prst="rect">
            <a:avLst/>
          </a:prstGeom>
          <a:noFill/>
        </p:spPr>
      </p:pic>
      <p:pic>
        <p:nvPicPr>
          <p:cNvPr id="5" name="Picture 4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0"/>
            <a:ext cx="56165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 smtClean="0">
                <a:solidFill>
                  <a:srgbClr val="FFFF99"/>
                </a:solidFill>
                <a:latin typeface="Calibri" pitchFamily="34" charset="0"/>
              </a:rPr>
              <a:t>PROJEKTI:</a:t>
            </a:r>
          </a:p>
          <a:p>
            <a:pPr eaLnBrk="1" hangingPunct="1"/>
            <a:endParaRPr lang="hr-HR" sz="4000" b="1" dirty="0">
              <a:solidFill>
                <a:srgbClr val="FFFF99"/>
              </a:solidFill>
              <a:latin typeface="Calibri" pitchFamily="34" charset="0"/>
            </a:endParaRP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E-TWINNING</a:t>
            </a: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ERASMUS</a:t>
            </a:r>
          </a:p>
          <a:p>
            <a:pPr eaLnBrk="1" hangingPunct="1"/>
            <a:r>
              <a:rPr lang="hr-HR" sz="4000" b="1" dirty="0">
                <a:solidFill>
                  <a:srgbClr val="FFFF99"/>
                </a:solidFill>
                <a:latin typeface="Calibri" pitchFamily="34" charset="0"/>
              </a:rPr>
              <a:t>EKO </a:t>
            </a:r>
            <a:r>
              <a:rPr lang="hr-HR" sz="4000" b="1" dirty="0" smtClean="0">
                <a:solidFill>
                  <a:srgbClr val="FFFF99"/>
                </a:solidFill>
                <a:latin typeface="Calibri" pitchFamily="34" charset="0"/>
              </a:rPr>
              <a:t>ŠKOLA</a:t>
            </a:r>
            <a:endParaRPr lang="hr-HR" sz="4000" b="1" dirty="0">
              <a:solidFill>
                <a:srgbClr val="FFFF99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7704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hr-HR" altLang="sr-Latn-RS" sz="5400" b="1" dirty="0" smtClean="0">
                <a:solidFill>
                  <a:srgbClr val="FFC000"/>
                </a:solidFill>
              </a:rPr>
              <a:t>OSTALE OBAVIJESTI!</a:t>
            </a:r>
            <a:endParaRPr lang="hr-HR" altLang="sr-Latn-RS" sz="5400" b="1" dirty="0" smtClean="0">
              <a:solidFill>
                <a:srgbClr val="FFC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hr-HR" altLang="sr-Latn-R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prehrana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osiguranje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reversi udžbenika, tableta i SIM kartica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IZOSTANCI – rok za slanje ispričnica</a:t>
            </a:r>
          </a:p>
          <a:p>
            <a:pPr eaLnBrk="1" hangingPunct="1">
              <a:buFontTx/>
              <a:buChar char="•"/>
            </a:pPr>
            <a:r>
              <a:rPr lang="hr-HR" altLang="sr-Latn-RS" b="1" dirty="0" smtClean="0">
                <a:solidFill>
                  <a:srgbClr val="FFC000"/>
                </a:solidFill>
                <a:latin typeface="Arial" panose="020B0604020202020204" pitchFamily="34" charset="0"/>
              </a:rPr>
              <a:t> ažuriranje podataka roditelja</a:t>
            </a:r>
            <a:endParaRPr lang="hr-HR" altLang="sr-Latn-RS" b="1" dirty="0">
              <a:solidFill>
                <a:srgbClr val="FFC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6335713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6600" b="1" dirty="0">
                <a:solidFill>
                  <a:srgbClr val="FFFF99"/>
                </a:solidFill>
                <a:latin typeface="Calibri" pitchFamily="34" charset="0"/>
              </a:rPr>
              <a:t>OSTALE OBAVIJESTI!</a:t>
            </a:r>
            <a:endParaRPr lang="hr-HR" sz="6600" b="1" dirty="0">
              <a:solidFill>
                <a:srgbClr val="FFFF99"/>
              </a:solidFill>
            </a:endParaRPr>
          </a:p>
          <a:p>
            <a:pPr marL="342900" indent="-342900" eaLnBrk="1" hangingPunct="1"/>
            <a:endParaRPr lang="hr-HR" sz="3200" b="1" dirty="0">
              <a:solidFill>
                <a:srgbClr val="FFFF99"/>
              </a:solidFill>
            </a:endParaRPr>
          </a:p>
          <a:p>
            <a:pPr eaLnBrk="1" hangingPunct="1"/>
            <a:r>
              <a:rPr lang="hr-HR" sz="3200" b="1" dirty="0" smtClean="0">
                <a:solidFill>
                  <a:srgbClr val="FFFF99"/>
                </a:solidFill>
              </a:rPr>
              <a:t> </a:t>
            </a:r>
            <a:endParaRPr lang="hr-HR" altLang="sr-Latn-RS" sz="9600" b="1" dirty="0" smtClean="0">
              <a:solidFill>
                <a:srgbClr val="99336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hr-HR" altLang="sr-Latn-RS" sz="32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 promet</a:t>
            </a:r>
          </a:p>
          <a:p>
            <a:pPr eaLnBrk="1" hangingPunct="1">
              <a:buFontTx/>
              <a:buChar char="•"/>
            </a:pPr>
            <a:r>
              <a:rPr lang="hr-HR" altLang="sr-Latn-RS" sz="32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 Razredni odbor, Vijeće roditelja</a:t>
            </a:r>
          </a:p>
          <a:p>
            <a:pPr eaLnBrk="1" hangingPunct="1">
              <a:buFontTx/>
              <a:buChar char="•"/>
            </a:pPr>
            <a:r>
              <a:rPr lang="hr-HR" altLang="sr-Latn-RS" sz="32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 izvannastavne aktivnosti</a:t>
            </a:r>
          </a:p>
          <a:p>
            <a:pPr eaLnBrk="1" hangingPunct="1">
              <a:buFontTx/>
              <a:buChar char="•"/>
            </a:pPr>
            <a:r>
              <a:rPr lang="hr-HR" altLang="sr-Latn-RS" sz="3200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 “Škola za život”</a:t>
            </a:r>
          </a:p>
          <a:p>
            <a:pPr marL="342900" indent="-342900" eaLnBrk="1" hangingPunct="1">
              <a:buFontTx/>
              <a:buAutoNum type="arabicPeriod"/>
            </a:pPr>
            <a:endParaRPr lang="hr-HR" sz="3200" b="1" dirty="0">
              <a:solidFill>
                <a:srgbClr val="FFFF99"/>
              </a:solidFill>
            </a:endParaRPr>
          </a:p>
        </p:txBody>
      </p:sp>
      <p:pic>
        <p:nvPicPr>
          <p:cNvPr id="3" name="Picture 2" descr="Untitled de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904" y="0"/>
            <a:ext cx="4293096" cy="4293096"/>
          </a:xfrm>
          <a:prstGeom prst="rect">
            <a:avLst/>
          </a:prstGeom>
        </p:spPr>
      </p:pic>
      <p:pic>
        <p:nvPicPr>
          <p:cNvPr id="4" name="Picture 3" descr="SK_LOGO_NOVI_crveni m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/>
          <p:cNvSpPr txBox="1">
            <a:spLocks noChangeArrowheads="1"/>
          </p:cNvSpPr>
          <p:nvPr/>
        </p:nvSpPr>
        <p:spPr bwMode="auto">
          <a:xfrm>
            <a:off x="971600" y="1124744"/>
            <a:ext cx="65647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 eaLnBrk="1" hangingPunct="1"/>
            <a:r>
              <a:rPr lang="hr-HR" sz="4800" b="1" dirty="0" smtClean="0">
                <a:solidFill>
                  <a:srgbClr val="FFFF99"/>
                </a:solidFill>
              </a:rPr>
              <a:t>KAKO SE PONAŠATI U ŠKOLI?</a:t>
            </a:r>
            <a:endParaRPr lang="hr-HR" sz="4800" b="1" dirty="0">
              <a:solidFill>
                <a:srgbClr val="FFFF99"/>
              </a:solidFill>
            </a:endParaRPr>
          </a:p>
        </p:txBody>
      </p:sp>
      <p:pic>
        <p:nvPicPr>
          <p:cNvPr id="35842" name="Picture 2" descr="C:\Users\sk-mpovalec\AppData\Local\Microsoft\Windows\INetCache\IE\NMX5RLWS\movie-147368_960_720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852936"/>
            <a:ext cx="1700808" cy="1700808"/>
          </a:xfrm>
          <a:prstGeom prst="rect">
            <a:avLst/>
          </a:prstGeom>
          <a:noFill/>
        </p:spPr>
      </p:pic>
      <p:pic>
        <p:nvPicPr>
          <p:cNvPr id="4" name="Picture 3" descr="SK_LOGO_NOVI_crveni m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ID prav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0"/>
            <a:ext cx="4845472" cy="6858000"/>
          </a:xfrm>
          <a:prstGeom prst="rect">
            <a:avLst/>
          </a:prstGeom>
        </p:spPr>
      </p:pic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 rot="20429416">
            <a:off x="468270" y="2675318"/>
            <a:ext cx="5520544" cy="1815882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hr-HR" sz="2800" dirty="0">
                <a:latin typeface="Calibri" pitchFamily="34" charset="0"/>
              </a:rPr>
              <a:t> 27 </a:t>
            </a:r>
            <a:r>
              <a:rPr lang="hr-HR" sz="2800" dirty="0" smtClean="0">
                <a:latin typeface="Calibri" pitchFamily="34" charset="0"/>
              </a:rPr>
              <a:t>UČENIKA/CA – promjene u razredu</a:t>
            </a:r>
            <a:endParaRPr lang="hr-HR" sz="2800" dirty="0">
              <a:latin typeface="Calibri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 smtClean="0">
                <a:latin typeface="Calibri" pitchFamily="34" charset="0"/>
              </a:rPr>
              <a:t>RAZREDNO VIJEĆE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r-HR" sz="2800" dirty="0" smtClean="0">
                <a:latin typeface="Calibri" pitchFamily="34" charset="0"/>
              </a:rPr>
              <a:t>UDŽBENICI, TABLETI, SIM KARTICE</a:t>
            </a:r>
            <a:endParaRPr lang="hr-HR" sz="2800" dirty="0">
              <a:latin typeface="Calibri" pitchFamily="34" charset="0"/>
            </a:endParaRP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687069" y="0"/>
          <a:ext cx="5456931" cy="6858000"/>
        </p:xfrm>
        <a:graphic>
          <a:graphicData uri="http://schemas.openxmlformats.org/presentationml/2006/ole">
            <p:oleObj spid="_x0000_s7172" name="Document" r:id="rId4" imgW="7172001" imgH="9013633" progId="Word.Document.12">
              <p:embed/>
            </p:oleObj>
          </a:graphicData>
        </a:graphic>
      </p:graphicFrame>
      <p:sp>
        <p:nvSpPr>
          <p:cNvPr id="5" name="TextBox 1"/>
          <p:cNvSpPr txBox="1">
            <a:spLocks noChangeArrowheads="1"/>
          </p:cNvSpPr>
          <p:nvPr/>
        </p:nvSpPr>
        <p:spPr bwMode="auto">
          <a:xfrm rot="20429416">
            <a:off x="228659" y="3322378"/>
            <a:ext cx="3837787" cy="954107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2800" dirty="0" smtClean="0">
                <a:latin typeface="Calibri" pitchFamily="34" charset="0"/>
              </a:rPr>
              <a:t>KALENDAR 2020./2021.</a:t>
            </a:r>
          </a:p>
          <a:p>
            <a:pPr eaLnBrk="1" hangingPunct="1"/>
            <a:endParaRPr lang="hr-HR" sz="2800" dirty="0">
              <a:latin typeface="Calibri" pitchFamily="34" charset="0"/>
            </a:endParaRPr>
          </a:p>
        </p:txBody>
      </p:sp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0" y="2204864"/>
            <a:ext cx="78123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800" b="1" dirty="0">
                <a:solidFill>
                  <a:srgbClr val="FFFF99"/>
                </a:solidFill>
                <a:latin typeface="Calibri" pitchFamily="34" charset="0"/>
              </a:rPr>
              <a:t>PRAVILNIK O KUĆNOM REDU</a:t>
            </a:r>
          </a:p>
        </p:txBody>
      </p:sp>
      <p:pic>
        <p:nvPicPr>
          <p:cNvPr id="3" name="Picture 2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475656" y="332656"/>
            <a:ext cx="56165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hr-HR" sz="3200" b="1" dirty="0" smtClean="0">
                <a:solidFill>
                  <a:srgbClr val="FFC000"/>
                </a:solidFill>
              </a:rPr>
              <a:t>PRAVILNIK O IZVOĐENJU IZLETA, EKSKURZIJA I DRUGIH ODGOJNOOBRAZOVNIH AKTIVNOSTI IZVAN ŠKOLE</a:t>
            </a:r>
            <a:endParaRPr lang="hr-HR" sz="3200" b="1" dirty="0">
              <a:solidFill>
                <a:srgbClr val="FFC000"/>
              </a:solidFill>
              <a:latin typeface="Calibri" pitchFamily="34" charset="0"/>
            </a:endParaRPr>
          </a:p>
        </p:txBody>
      </p:sp>
      <p:pic>
        <p:nvPicPr>
          <p:cNvPr id="4" name="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08104" y="2924944"/>
            <a:ext cx="2592288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sk-mpovalec\AppData\Local\Microsoft\Windows\INetCache\IE\NMX5RLWS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1080120" cy="1205414"/>
          </a:xfrm>
          <a:prstGeom prst="rect">
            <a:avLst/>
          </a:prstGeom>
          <a:noFill/>
        </p:spPr>
      </p:pic>
      <p:pic>
        <p:nvPicPr>
          <p:cNvPr id="5" name="Picture 4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779912" y="3356992"/>
            <a:ext cx="5616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PRAVILNIK O NAČINIMA, POSTUPCIMA I ELEMENTIMA VREDNOVANJA UČENIKA U OSNOVNOJ ŠKOLI</a:t>
            </a:r>
          </a:p>
        </p:txBody>
      </p:sp>
      <p:pic>
        <p:nvPicPr>
          <p:cNvPr id="14342" name="Picture 6" descr="C:\Users\sk-mpovalec\AppData\Local\Microsoft\Windows\INetCache\IE\4IQLPVBU\869px-Documents_icon.svg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1181762" y="-125628"/>
            <a:ext cx="1626686" cy="1916832"/>
          </a:xfrm>
          <a:prstGeom prst="rect">
            <a:avLst/>
          </a:prstGeom>
          <a:noFill/>
        </p:spPr>
      </p:pic>
      <p:pic>
        <p:nvPicPr>
          <p:cNvPr id="14343" name="Picture 7" descr="C:\Users\sk-mpovalec\AppData\Local\Microsoft\Windows\INetCache\IE\2OO1XIW5\documentclipart_zpsf218e84e[1]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26524">
            <a:off x="3020230" y="376221"/>
            <a:ext cx="997222" cy="11128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19872" y="126876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>
                <a:solidFill>
                  <a:srgbClr val="FF0000"/>
                </a:solidFill>
              </a:rPr>
              <a:t>DOPUNA</a:t>
            </a:r>
          </a:p>
        </p:txBody>
      </p:sp>
      <p:pic>
        <p:nvPicPr>
          <p:cNvPr id="6" name="Picture 5" descr="SK_LOGO_NOVI_crveni mal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763688" y="188640"/>
            <a:ext cx="5616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4000" b="1" dirty="0">
                <a:solidFill>
                  <a:srgbClr val="FFC000"/>
                </a:solidFill>
                <a:latin typeface="Calibri" pitchFamily="34" charset="0"/>
              </a:rPr>
              <a:t>OCJENJIVANJE VLADANJA UČENIKA (kriteriji</a:t>
            </a:r>
            <a:r>
              <a:rPr lang="hr-HR" sz="4000" b="1" dirty="0" smtClean="0">
                <a:solidFill>
                  <a:srgbClr val="FFC000"/>
                </a:solidFill>
                <a:latin typeface="Calibri" pitchFamily="34" charset="0"/>
              </a:rPr>
              <a:t>)</a:t>
            </a:r>
            <a:r>
              <a:rPr lang="hr-HR" sz="4000" b="1" dirty="0" smtClean="0">
                <a:solidFill>
                  <a:srgbClr val="FFC000"/>
                </a:solidFill>
              </a:rPr>
              <a:t>:</a:t>
            </a:r>
            <a:endParaRPr lang="hr-HR" sz="4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01208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301208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5301208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pic>
        <p:nvPicPr>
          <p:cNvPr id="7" name="Picture 6" descr="SK_LOGO_NOVI_crveni ma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10325"/>
            <a:ext cx="1905000" cy="447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222</Words>
  <Application>Microsoft Office PowerPoint</Application>
  <PresentationFormat>On-screen Show (4:3)</PresentationFormat>
  <Paragraphs>48</Paragraphs>
  <Slides>15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Zadani dizajn</vt:lpstr>
      <vt:lpstr>Custom Design</vt:lpstr>
      <vt:lpstr>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sk-mpovalec</cp:lastModifiedBy>
  <cp:revision>43</cp:revision>
  <dcterms:created xsi:type="dcterms:W3CDTF">2012-09-03T05:34:44Z</dcterms:created>
  <dcterms:modified xsi:type="dcterms:W3CDTF">2020-09-22T13:18:07Z</dcterms:modified>
</cp:coreProperties>
</file>